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83" r:id="rId3"/>
    <p:sldId id="265" r:id="rId4"/>
    <p:sldId id="257" r:id="rId5"/>
    <p:sldId id="266" r:id="rId6"/>
    <p:sldId id="258" r:id="rId7"/>
    <p:sldId id="259" r:id="rId8"/>
    <p:sldId id="260" r:id="rId9"/>
    <p:sldId id="261" r:id="rId10"/>
    <p:sldId id="262" r:id="rId11"/>
    <p:sldId id="286" r:id="rId12"/>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B2058-386E-705A-C207-F4AEF7B7DE35}" v="5" dt="2023-10-21T07:57:32.572"/>
    <p1510:client id="{DF90960D-CB2A-F497-E454-F001729F0730}" v="5" dt="2023-10-21T15:21:39.5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34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8A0FC-5C4F-C548-92CA-5398E4203496}" type="datetimeFigureOut">
              <a:rPr lang="en-VN" smtClean="0"/>
              <a:t>07/04/2024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533068-AEC9-3E42-9E84-02C113B79BBE}" type="slidenum">
              <a:rPr lang="en-VN" smtClean="0"/>
              <a:t>‹#›</a:t>
            </a:fld>
            <a:endParaRPr lang="en-VN"/>
          </a:p>
        </p:txBody>
      </p:sp>
    </p:spTree>
    <p:extLst>
      <p:ext uri="{BB962C8B-B14F-4D97-AF65-F5344CB8AC3E}">
        <p14:creationId xmlns:p14="http://schemas.microsoft.com/office/powerpoint/2010/main" val="544672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02533068-AEC9-3E42-9E84-02C113B79BBE}" type="slidenum">
              <a:rPr lang="en-VN" smtClean="0"/>
              <a:t>5</a:t>
            </a:fld>
            <a:endParaRPr lang="en-VN"/>
          </a:p>
        </p:txBody>
      </p:sp>
    </p:spTree>
    <p:extLst>
      <p:ext uri="{BB962C8B-B14F-4D97-AF65-F5344CB8AC3E}">
        <p14:creationId xmlns:p14="http://schemas.microsoft.com/office/powerpoint/2010/main" val="3968822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DF1D5-AA86-1741-929E-9E006C9A1B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47BCEA4E-5403-E042-980A-F74DE57007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D6B1BB0C-B86A-0D40-B62D-899E72688493}"/>
              </a:ext>
            </a:extLst>
          </p:cNvPr>
          <p:cNvSpPr>
            <a:spLocks noGrp="1"/>
          </p:cNvSpPr>
          <p:nvPr>
            <p:ph type="dt" sz="half" idx="10"/>
          </p:nvPr>
        </p:nvSpPr>
        <p:spPr/>
        <p:txBody>
          <a:bodyPr/>
          <a:lstStyle/>
          <a:p>
            <a:fld id="{80D77E51-10C9-C549-96C1-D1FFC29313A3}" type="datetimeFigureOut">
              <a:rPr lang="en-VN" smtClean="0"/>
              <a:t>07/04/2024</a:t>
            </a:fld>
            <a:endParaRPr lang="en-VN"/>
          </a:p>
        </p:txBody>
      </p:sp>
      <p:sp>
        <p:nvSpPr>
          <p:cNvPr id="5" name="Footer Placeholder 4">
            <a:extLst>
              <a:ext uri="{FF2B5EF4-FFF2-40B4-BE49-F238E27FC236}">
                <a16:creationId xmlns:a16="http://schemas.microsoft.com/office/drawing/2014/main" id="{10B8819D-5251-E04E-9530-C6A04F39EA3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B59EFEB7-3B2F-234D-867B-F98B5B7487FE}"/>
              </a:ext>
            </a:extLst>
          </p:cNvPr>
          <p:cNvSpPr>
            <a:spLocks noGrp="1"/>
          </p:cNvSpPr>
          <p:nvPr>
            <p:ph type="sldNum" sz="quarter" idx="12"/>
          </p:nvPr>
        </p:nvSpPr>
        <p:spPr/>
        <p:txBody>
          <a:bodyPr/>
          <a:lstStyle/>
          <a:p>
            <a:fld id="{25B8829D-4B55-6F44-999F-6408010B99C6}" type="slidenum">
              <a:rPr lang="en-VN" smtClean="0"/>
              <a:t>‹#›</a:t>
            </a:fld>
            <a:endParaRPr lang="en-VN"/>
          </a:p>
        </p:txBody>
      </p:sp>
    </p:spTree>
    <p:extLst>
      <p:ext uri="{BB962C8B-B14F-4D97-AF65-F5344CB8AC3E}">
        <p14:creationId xmlns:p14="http://schemas.microsoft.com/office/powerpoint/2010/main" val="1716203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1D09-9A51-7944-ACFF-B78265113F8C}"/>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2275128D-FCC0-CF4D-A121-82F04FF144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D7EA00C-3CA1-0741-98C9-8F3F3ED2195F}"/>
              </a:ext>
            </a:extLst>
          </p:cNvPr>
          <p:cNvSpPr>
            <a:spLocks noGrp="1"/>
          </p:cNvSpPr>
          <p:nvPr>
            <p:ph type="dt" sz="half" idx="10"/>
          </p:nvPr>
        </p:nvSpPr>
        <p:spPr/>
        <p:txBody>
          <a:bodyPr/>
          <a:lstStyle/>
          <a:p>
            <a:fld id="{80D77E51-10C9-C549-96C1-D1FFC29313A3}" type="datetimeFigureOut">
              <a:rPr lang="en-VN" smtClean="0"/>
              <a:t>07/04/2024</a:t>
            </a:fld>
            <a:endParaRPr lang="en-VN"/>
          </a:p>
        </p:txBody>
      </p:sp>
      <p:sp>
        <p:nvSpPr>
          <p:cNvPr id="5" name="Footer Placeholder 4">
            <a:extLst>
              <a:ext uri="{FF2B5EF4-FFF2-40B4-BE49-F238E27FC236}">
                <a16:creationId xmlns:a16="http://schemas.microsoft.com/office/drawing/2014/main" id="{195EB049-7AA9-E040-BE15-4554298CDC01}"/>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6D4525FD-B8D7-0246-9181-9E7C70959A4F}"/>
              </a:ext>
            </a:extLst>
          </p:cNvPr>
          <p:cNvSpPr>
            <a:spLocks noGrp="1"/>
          </p:cNvSpPr>
          <p:nvPr>
            <p:ph type="sldNum" sz="quarter" idx="12"/>
          </p:nvPr>
        </p:nvSpPr>
        <p:spPr/>
        <p:txBody>
          <a:bodyPr/>
          <a:lstStyle/>
          <a:p>
            <a:fld id="{25B8829D-4B55-6F44-999F-6408010B99C6}" type="slidenum">
              <a:rPr lang="en-VN" smtClean="0"/>
              <a:t>‹#›</a:t>
            </a:fld>
            <a:endParaRPr lang="en-VN"/>
          </a:p>
        </p:txBody>
      </p:sp>
    </p:spTree>
    <p:extLst>
      <p:ext uri="{BB962C8B-B14F-4D97-AF65-F5344CB8AC3E}">
        <p14:creationId xmlns:p14="http://schemas.microsoft.com/office/powerpoint/2010/main" val="2206801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75EB90-076E-B842-ABF6-C186F5F17B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06BD8CA4-402C-E246-9E85-0BE751A1F9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50FF4AFD-D495-C749-A917-D04AAC9AB0AE}"/>
              </a:ext>
            </a:extLst>
          </p:cNvPr>
          <p:cNvSpPr>
            <a:spLocks noGrp="1"/>
          </p:cNvSpPr>
          <p:nvPr>
            <p:ph type="dt" sz="half" idx="10"/>
          </p:nvPr>
        </p:nvSpPr>
        <p:spPr/>
        <p:txBody>
          <a:bodyPr/>
          <a:lstStyle/>
          <a:p>
            <a:fld id="{80D77E51-10C9-C549-96C1-D1FFC29313A3}" type="datetimeFigureOut">
              <a:rPr lang="en-VN" smtClean="0"/>
              <a:t>07/04/2024</a:t>
            </a:fld>
            <a:endParaRPr lang="en-VN"/>
          </a:p>
        </p:txBody>
      </p:sp>
      <p:sp>
        <p:nvSpPr>
          <p:cNvPr id="5" name="Footer Placeholder 4">
            <a:extLst>
              <a:ext uri="{FF2B5EF4-FFF2-40B4-BE49-F238E27FC236}">
                <a16:creationId xmlns:a16="http://schemas.microsoft.com/office/drawing/2014/main" id="{FE108A59-283B-F542-A647-F08ABD1281F0}"/>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55916987-4F2E-D84F-B7ED-8FA2EC81E184}"/>
              </a:ext>
            </a:extLst>
          </p:cNvPr>
          <p:cNvSpPr>
            <a:spLocks noGrp="1"/>
          </p:cNvSpPr>
          <p:nvPr>
            <p:ph type="sldNum" sz="quarter" idx="12"/>
          </p:nvPr>
        </p:nvSpPr>
        <p:spPr/>
        <p:txBody>
          <a:bodyPr/>
          <a:lstStyle/>
          <a:p>
            <a:fld id="{25B8829D-4B55-6F44-999F-6408010B99C6}" type="slidenum">
              <a:rPr lang="en-VN" smtClean="0"/>
              <a:t>‹#›</a:t>
            </a:fld>
            <a:endParaRPr lang="en-VN"/>
          </a:p>
        </p:txBody>
      </p:sp>
    </p:spTree>
    <p:extLst>
      <p:ext uri="{BB962C8B-B14F-4D97-AF65-F5344CB8AC3E}">
        <p14:creationId xmlns:p14="http://schemas.microsoft.com/office/powerpoint/2010/main" val="1099292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369AA-5A7E-4E47-A7CC-AC93838C86E6}"/>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6074A1FD-3DE8-7945-9A8F-64173FA633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194C7A78-C455-0B48-8273-5DE81CAE3A8F}"/>
              </a:ext>
            </a:extLst>
          </p:cNvPr>
          <p:cNvSpPr>
            <a:spLocks noGrp="1"/>
          </p:cNvSpPr>
          <p:nvPr>
            <p:ph type="dt" sz="half" idx="10"/>
          </p:nvPr>
        </p:nvSpPr>
        <p:spPr/>
        <p:txBody>
          <a:bodyPr/>
          <a:lstStyle/>
          <a:p>
            <a:fld id="{80D77E51-10C9-C549-96C1-D1FFC29313A3}" type="datetimeFigureOut">
              <a:rPr lang="en-VN" smtClean="0"/>
              <a:t>07/04/2024</a:t>
            </a:fld>
            <a:endParaRPr lang="en-VN"/>
          </a:p>
        </p:txBody>
      </p:sp>
      <p:sp>
        <p:nvSpPr>
          <p:cNvPr id="5" name="Footer Placeholder 4">
            <a:extLst>
              <a:ext uri="{FF2B5EF4-FFF2-40B4-BE49-F238E27FC236}">
                <a16:creationId xmlns:a16="http://schemas.microsoft.com/office/drawing/2014/main" id="{3ED5562E-BF60-9C4F-8E33-783342C5C8F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345B5403-20BD-A045-B813-E36199A597F7}"/>
              </a:ext>
            </a:extLst>
          </p:cNvPr>
          <p:cNvSpPr>
            <a:spLocks noGrp="1"/>
          </p:cNvSpPr>
          <p:nvPr>
            <p:ph type="sldNum" sz="quarter" idx="12"/>
          </p:nvPr>
        </p:nvSpPr>
        <p:spPr/>
        <p:txBody>
          <a:bodyPr/>
          <a:lstStyle/>
          <a:p>
            <a:fld id="{25B8829D-4B55-6F44-999F-6408010B99C6}" type="slidenum">
              <a:rPr lang="en-VN" smtClean="0"/>
              <a:t>‹#›</a:t>
            </a:fld>
            <a:endParaRPr lang="en-VN"/>
          </a:p>
        </p:txBody>
      </p:sp>
    </p:spTree>
    <p:extLst>
      <p:ext uri="{BB962C8B-B14F-4D97-AF65-F5344CB8AC3E}">
        <p14:creationId xmlns:p14="http://schemas.microsoft.com/office/powerpoint/2010/main" val="114937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544EB-2D8C-3144-A4C3-093FFA40BE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007DBE23-C155-5B41-8C13-F4F1108D11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6B4929-6E98-D74C-8279-BBA636E32E83}"/>
              </a:ext>
            </a:extLst>
          </p:cNvPr>
          <p:cNvSpPr>
            <a:spLocks noGrp="1"/>
          </p:cNvSpPr>
          <p:nvPr>
            <p:ph type="dt" sz="half" idx="10"/>
          </p:nvPr>
        </p:nvSpPr>
        <p:spPr/>
        <p:txBody>
          <a:bodyPr/>
          <a:lstStyle/>
          <a:p>
            <a:fld id="{80D77E51-10C9-C549-96C1-D1FFC29313A3}" type="datetimeFigureOut">
              <a:rPr lang="en-VN" smtClean="0"/>
              <a:t>07/04/2024</a:t>
            </a:fld>
            <a:endParaRPr lang="en-VN"/>
          </a:p>
        </p:txBody>
      </p:sp>
      <p:sp>
        <p:nvSpPr>
          <p:cNvPr id="5" name="Footer Placeholder 4">
            <a:extLst>
              <a:ext uri="{FF2B5EF4-FFF2-40B4-BE49-F238E27FC236}">
                <a16:creationId xmlns:a16="http://schemas.microsoft.com/office/drawing/2014/main" id="{D142B1E9-1919-CE4B-9B32-B8FE9AF1756C}"/>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DFADF5C-EBF1-7E4F-9CAD-C061FC55AE81}"/>
              </a:ext>
            </a:extLst>
          </p:cNvPr>
          <p:cNvSpPr>
            <a:spLocks noGrp="1"/>
          </p:cNvSpPr>
          <p:nvPr>
            <p:ph type="sldNum" sz="quarter" idx="12"/>
          </p:nvPr>
        </p:nvSpPr>
        <p:spPr/>
        <p:txBody>
          <a:bodyPr/>
          <a:lstStyle/>
          <a:p>
            <a:fld id="{25B8829D-4B55-6F44-999F-6408010B99C6}" type="slidenum">
              <a:rPr lang="en-VN" smtClean="0"/>
              <a:t>‹#›</a:t>
            </a:fld>
            <a:endParaRPr lang="en-VN"/>
          </a:p>
        </p:txBody>
      </p:sp>
    </p:spTree>
    <p:extLst>
      <p:ext uri="{BB962C8B-B14F-4D97-AF65-F5344CB8AC3E}">
        <p14:creationId xmlns:p14="http://schemas.microsoft.com/office/powerpoint/2010/main" val="1248166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5B92-531C-7340-80D1-9CCE3CA2E642}"/>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57150926-AAD3-0247-967E-BB198E311A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9C8DB17A-B2F2-B146-9EE9-6543DC6BD0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C2D7FDD9-8544-BC4D-9391-FC35C2A0E019}"/>
              </a:ext>
            </a:extLst>
          </p:cNvPr>
          <p:cNvSpPr>
            <a:spLocks noGrp="1"/>
          </p:cNvSpPr>
          <p:nvPr>
            <p:ph type="dt" sz="half" idx="10"/>
          </p:nvPr>
        </p:nvSpPr>
        <p:spPr/>
        <p:txBody>
          <a:bodyPr/>
          <a:lstStyle/>
          <a:p>
            <a:fld id="{80D77E51-10C9-C549-96C1-D1FFC29313A3}" type="datetimeFigureOut">
              <a:rPr lang="en-VN" smtClean="0"/>
              <a:t>07/04/2024</a:t>
            </a:fld>
            <a:endParaRPr lang="en-VN"/>
          </a:p>
        </p:txBody>
      </p:sp>
      <p:sp>
        <p:nvSpPr>
          <p:cNvPr id="6" name="Footer Placeholder 5">
            <a:extLst>
              <a:ext uri="{FF2B5EF4-FFF2-40B4-BE49-F238E27FC236}">
                <a16:creationId xmlns:a16="http://schemas.microsoft.com/office/drawing/2014/main" id="{2B220074-F36A-9841-86C8-DCE341EFAF35}"/>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37F9B4F1-D8B9-444D-A8B6-8762F44D089F}"/>
              </a:ext>
            </a:extLst>
          </p:cNvPr>
          <p:cNvSpPr>
            <a:spLocks noGrp="1"/>
          </p:cNvSpPr>
          <p:nvPr>
            <p:ph type="sldNum" sz="quarter" idx="12"/>
          </p:nvPr>
        </p:nvSpPr>
        <p:spPr/>
        <p:txBody>
          <a:bodyPr/>
          <a:lstStyle/>
          <a:p>
            <a:fld id="{25B8829D-4B55-6F44-999F-6408010B99C6}" type="slidenum">
              <a:rPr lang="en-VN" smtClean="0"/>
              <a:t>‹#›</a:t>
            </a:fld>
            <a:endParaRPr lang="en-VN"/>
          </a:p>
        </p:txBody>
      </p:sp>
    </p:spTree>
    <p:extLst>
      <p:ext uri="{BB962C8B-B14F-4D97-AF65-F5344CB8AC3E}">
        <p14:creationId xmlns:p14="http://schemas.microsoft.com/office/powerpoint/2010/main" val="3932519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64E5-8CEC-BB46-9002-978036D2BD39}"/>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475F1B91-1F01-C342-BA8D-347923D133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432799-8DF3-1141-BF8D-2BDC7EB6CB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C99F6B93-A1E8-CB4B-AF25-E469DF082C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C415F0-9102-1844-BDB4-BBB9CF310D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A35C3A4E-FC9A-9340-A949-C35EA5D41D0C}"/>
              </a:ext>
            </a:extLst>
          </p:cNvPr>
          <p:cNvSpPr>
            <a:spLocks noGrp="1"/>
          </p:cNvSpPr>
          <p:nvPr>
            <p:ph type="dt" sz="half" idx="10"/>
          </p:nvPr>
        </p:nvSpPr>
        <p:spPr/>
        <p:txBody>
          <a:bodyPr/>
          <a:lstStyle/>
          <a:p>
            <a:fld id="{80D77E51-10C9-C549-96C1-D1FFC29313A3}" type="datetimeFigureOut">
              <a:rPr lang="en-VN" smtClean="0"/>
              <a:t>07/04/2024</a:t>
            </a:fld>
            <a:endParaRPr lang="en-VN"/>
          </a:p>
        </p:txBody>
      </p:sp>
      <p:sp>
        <p:nvSpPr>
          <p:cNvPr id="8" name="Footer Placeholder 7">
            <a:extLst>
              <a:ext uri="{FF2B5EF4-FFF2-40B4-BE49-F238E27FC236}">
                <a16:creationId xmlns:a16="http://schemas.microsoft.com/office/drawing/2014/main" id="{8BB4026B-29B6-1F47-8E05-422947AC822A}"/>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7F2EA889-3E50-EB45-900F-D7DC7A6C2010}"/>
              </a:ext>
            </a:extLst>
          </p:cNvPr>
          <p:cNvSpPr>
            <a:spLocks noGrp="1"/>
          </p:cNvSpPr>
          <p:nvPr>
            <p:ph type="sldNum" sz="quarter" idx="12"/>
          </p:nvPr>
        </p:nvSpPr>
        <p:spPr/>
        <p:txBody>
          <a:bodyPr/>
          <a:lstStyle/>
          <a:p>
            <a:fld id="{25B8829D-4B55-6F44-999F-6408010B99C6}" type="slidenum">
              <a:rPr lang="en-VN" smtClean="0"/>
              <a:t>‹#›</a:t>
            </a:fld>
            <a:endParaRPr lang="en-VN"/>
          </a:p>
        </p:txBody>
      </p:sp>
    </p:spTree>
    <p:extLst>
      <p:ext uri="{BB962C8B-B14F-4D97-AF65-F5344CB8AC3E}">
        <p14:creationId xmlns:p14="http://schemas.microsoft.com/office/powerpoint/2010/main" val="918484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8548-E2D5-C748-AAF4-CD2EA6244210}"/>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95032866-1B1E-B848-A485-42DF6BC0EDAB}"/>
              </a:ext>
            </a:extLst>
          </p:cNvPr>
          <p:cNvSpPr>
            <a:spLocks noGrp="1"/>
          </p:cNvSpPr>
          <p:nvPr>
            <p:ph type="dt" sz="half" idx="10"/>
          </p:nvPr>
        </p:nvSpPr>
        <p:spPr/>
        <p:txBody>
          <a:bodyPr/>
          <a:lstStyle/>
          <a:p>
            <a:fld id="{80D77E51-10C9-C549-96C1-D1FFC29313A3}" type="datetimeFigureOut">
              <a:rPr lang="en-VN" smtClean="0"/>
              <a:t>07/04/2024</a:t>
            </a:fld>
            <a:endParaRPr lang="en-VN"/>
          </a:p>
        </p:txBody>
      </p:sp>
      <p:sp>
        <p:nvSpPr>
          <p:cNvPr id="4" name="Footer Placeholder 3">
            <a:extLst>
              <a:ext uri="{FF2B5EF4-FFF2-40B4-BE49-F238E27FC236}">
                <a16:creationId xmlns:a16="http://schemas.microsoft.com/office/drawing/2014/main" id="{AEC22D13-7D04-4348-8A16-AEE25DA37521}"/>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B00787A6-9DE5-4E47-A19B-31E897C55839}"/>
              </a:ext>
            </a:extLst>
          </p:cNvPr>
          <p:cNvSpPr>
            <a:spLocks noGrp="1"/>
          </p:cNvSpPr>
          <p:nvPr>
            <p:ph type="sldNum" sz="quarter" idx="12"/>
          </p:nvPr>
        </p:nvSpPr>
        <p:spPr/>
        <p:txBody>
          <a:bodyPr/>
          <a:lstStyle/>
          <a:p>
            <a:fld id="{25B8829D-4B55-6F44-999F-6408010B99C6}" type="slidenum">
              <a:rPr lang="en-VN" smtClean="0"/>
              <a:t>‹#›</a:t>
            </a:fld>
            <a:endParaRPr lang="en-VN"/>
          </a:p>
        </p:txBody>
      </p:sp>
    </p:spTree>
    <p:extLst>
      <p:ext uri="{BB962C8B-B14F-4D97-AF65-F5344CB8AC3E}">
        <p14:creationId xmlns:p14="http://schemas.microsoft.com/office/powerpoint/2010/main" val="3655220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85D1C8-8E00-3D41-967F-00E7E40F0167}"/>
              </a:ext>
            </a:extLst>
          </p:cNvPr>
          <p:cNvSpPr>
            <a:spLocks noGrp="1"/>
          </p:cNvSpPr>
          <p:nvPr>
            <p:ph type="dt" sz="half" idx="10"/>
          </p:nvPr>
        </p:nvSpPr>
        <p:spPr/>
        <p:txBody>
          <a:bodyPr/>
          <a:lstStyle/>
          <a:p>
            <a:fld id="{80D77E51-10C9-C549-96C1-D1FFC29313A3}" type="datetimeFigureOut">
              <a:rPr lang="en-VN" smtClean="0"/>
              <a:t>07/04/2024</a:t>
            </a:fld>
            <a:endParaRPr lang="en-VN"/>
          </a:p>
        </p:txBody>
      </p:sp>
      <p:sp>
        <p:nvSpPr>
          <p:cNvPr id="3" name="Footer Placeholder 2">
            <a:extLst>
              <a:ext uri="{FF2B5EF4-FFF2-40B4-BE49-F238E27FC236}">
                <a16:creationId xmlns:a16="http://schemas.microsoft.com/office/drawing/2014/main" id="{A5FA0296-10F2-B348-90D9-AA8AEFF5E7D1}"/>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14550016-81CD-0D4B-A1BB-268C6CA8B48F}"/>
              </a:ext>
            </a:extLst>
          </p:cNvPr>
          <p:cNvSpPr>
            <a:spLocks noGrp="1"/>
          </p:cNvSpPr>
          <p:nvPr>
            <p:ph type="sldNum" sz="quarter" idx="12"/>
          </p:nvPr>
        </p:nvSpPr>
        <p:spPr/>
        <p:txBody>
          <a:bodyPr/>
          <a:lstStyle/>
          <a:p>
            <a:fld id="{25B8829D-4B55-6F44-999F-6408010B99C6}" type="slidenum">
              <a:rPr lang="en-VN" smtClean="0"/>
              <a:t>‹#›</a:t>
            </a:fld>
            <a:endParaRPr lang="en-VN"/>
          </a:p>
        </p:txBody>
      </p:sp>
    </p:spTree>
    <p:extLst>
      <p:ext uri="{BB962C8B-B14F-4D97-AF65-F5344CB8AC3E}">
        <p14:creationId xmlns:p14="http://schemas.microsoft.com/office/powerpoint/2010/main" val="2508009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22AE4-2F83-B94B-8586-ED5F5062F5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84E6E0DA-1356-614C-A5E6-5E22977719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A7404792-2627-FD4E-A47E-3A7D37C654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7CE09E-4184-3440-80CC-BC58B713463B}"/>
              </a:ext>
            </a:extLst>
          </p:cNvPr>
          <p:cNvSpPr>
            <a:spLocks noGrp="1"/>
          </p:cNvSpPr>
          <p:nvPr>
            <p:ph type="dt" sz="half" idx="10"/>
          </p:nvPr>
        </p:nvSpPr>
        <p:spPr/>
        <p:txBody>
          <a:bodyPr/>
          <a:lstStyle/>
          <a:p>
            <a:fld id="{80D77E51-10C9-C549-96C1-D1FFC29313A3}" type="datetimeFigureOut">
              <a:rPr lang="en-VN" smtClean="0"/>
              <a:t>07/04/2024</a:t>
            </a:fld>
            <a:endParaRPr lang="en-VN"/>
          </a:p>
        </p:txBody>
      </p:sp>
      <p:sp>
        <p:nvSpPr>
          <p:cNvPr id="6" name="Footer Placeholder 5">
            <a:extLst>
              <a:ext uri="{FF2B5EF4-FFF2-40B4-BE49-F238E27FC236}">
                <a16:creationId xmlns:a16="http://schemas.microsoft.com/office/drawing/2014/main" id="{E9282335-3EAE-5F43-92F1-E0FA51F70D0A}"/>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B567BAE1-4C6E-F74F-B27B-EF85EAC38B35}"/>
              </a:ext>
            </a:extLst>
          </p:cNvPr>
          <p:cNvSpPr>
            <a:spLocks noGrp="1"/>
          </p:cNvSpPr>
          <p:nvPr>
            <p:ph type="sldNum" sz="quarter" idx="12"/>
          </p:nvPr>
        </p:nvSpPr>
        <p:spPr/>
        <p:txBody>
          <a:bodyPr/>
          <a:lstStyle/>
          <a:p>
            <a:fld id="{25B8829D-4B55-6F44-999F-6408010B99C6}" type="slidenum">
              <a:rPr lang="en-VN" smtClean="0"/>
              <a:t>‹#›</a:t>
            </a:fld>
            <a:endParaRPr lang="en-VN"/>
          </a:p>
        </p:txBody>
      </p:sp>
    </p:spTree>
    <p:extLst>
      <p:ext uri="{BB962C8B-B14F-4D97-AF65-F5344CB8AC3E}">
        <p14:creationId xmlns:p14="http://schemas.microsoft.com/office/powerpoint/2010/main" val="3862981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858C0-3B37-8D48-B1EF-64935733F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5BB7D9B8-5B00-B841-AAC4-5701F57E14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F4FC3A41-33E3-7D4D-A21C-29DECB9F8B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5E627-4253-C148-B1DC-ECD82E4535D2}"/>
              </a:ext>
            </a:extLst>
          </p:cNvPr>
          <p:cNvSpPr>
            <a:spLocks noGrp="1"/>
          </p:cNvSpPr>
          <p:nvPr>
            <p:ph type="dt" sz="half" idx="10"/>
          </p:nvPr>
        </p:nvSpPr>
        <p:spPr/>
        <p:txBody>
          <a:bodyPr/>
          <a:lstStyle/>
          <a:p>
            <a:fld id="{80D77E51-10C9-C549-96C1-D1FFC29313A3}" type="datetimeFigureOut">
              <a:rPr lang="en-VN" smtClean="0"/>
              <a:t>07/04/2024</a:t>
            </a:fld>
            <a:endParaRPr lang="en-VN"/>
          </a:p>
        </p:txBody>
      </p:sp>
      <p:sp>
        <p:nvSpPr>
          <p:cNvPr id="6" name="Footer Placeholder 5">
            <a:extLst>
              <a:ext uri="{FF2B5EF4-FFF2-40B4-BE49-F238E27FC236}">
                <a16:creationId xmlns:a16="http://schemas.microsoft.com/office/drawing/2014/main" id="{41DEBDD1-1CA4-AF4F-9C09-D8788D610364}"/>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6E8EA01B-ABEC-744E-BE75-6A8B01F07E7C}"/>
              </a:ext>
            </a:extLst>
          </p:cNvPr>
          <p:cNvSpPr>
            <a:spLocks noGrp="1"/>
          </p:cNvSpPr>
          <p:nvPr>
            <p:ph type="sldNum" sz="quarter" idx="12"/>
          </p:nvPr>
        </p:nvSpPr>
        <p:spPr/>
        <p:txBody>
          <a:bodyPr/>
          <a:lstStyle/>
          <a:p>
            <a:fld id="{25B8829D-4B55-6F44-999F-6408010B99C6}" type="slidenum">
              <a:rPr lang="en-VN" smtClean="0"/>
              <a:t>‹#›</a:t>
            </a:fld>
            <a:endParaRPr lang="en-VN"/>
          </a:p>
        </p:txBody>
      </p:sp>
    </p:spTree>
    <p:extLst>
      <p:ext uri="{BB962C8B-B14F-4D97-AF65-F5344CB8AC3E}">
        <p14:creationId xmlns:p14="http://schemas.microsoft.com/office/powerpoint/2010/main" val="3114184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F63469-705E-184C-A2E4-A488298BC9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DC28D2ED-3172-9840-B6BA-0037F0455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BCA1106-8602-8A49-957B-248912F92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D77E51-10C9-C549-96C1-D1FFC29313A3}" type="datetimeFigureOut">
              <a:rPr lang="en-VN" smtClean="0"/>
              <a:t>07/04/2024</a:t>
            </a:fld>
            <a:endParaRPr lang="en-VN"/>
          </a:p>
        </p:txBody>
      </p:sp>
      <p:sp>
        <p:nvSpPr>
          <p:cNvPr id="5" name="Footer Placeholder 4">
            <a:extLst>
              <a:ext uri="{FF2B5EF4-FFF2-40B4-BE49-F238E27FC236}">
                <a16:creationId xmlns:a16="http://schemas.microsoft.com/office/drawing/2014/main" id="{A429859D-0A6D-B54C-97F5-B8765F82BA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D7D0B3C4-86BC-0147-B900-A9A148D135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B8829D-4B55-6F44-999F-6408010B99C6}" type="slidenum">
              <a:rPr lang="en-VN" smtClean="0"/>
              <a:t>‹#›</a:t>
            </a:fld>
            <a:endParaRPr lang="en-VN"/>
          </a:p>
        </p:txBody>
      </p:sp>
    </p:spTree>
    <p:extLst>
      <p:ext uri="{BB962C8B-B14F-4D97-AF65-F5344CB8AC3E}">
        <p14:creationId xmlns:p14="http://schemas.microsoft.com/office/powerpoint/2010/main" val="2212978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BA10-07F9-AC4C-9358-45DE90708114}"/>
              </a:ext>
            </a:extLst>
          </p:cNvPr>
          <p:cNvSpPr>
            <a:spLocks noGrp="1"/>
          </p:cNvSpPr>
          <p:nvPr>
            <p:ph type="ctrTitle"/>
          </p:nvPr>
        </p:nvSpPr>
        <p:spPr>
          <a:xfrm>
            <a:off x="-909175" y="5449824"/>
            <a:ext cx="9144000" cy="960121"/>
          </a:xfrm>
        </p:spPr>
        <p:txBody>
          <a:bodyPr>
            <a:normAutofit/>
          </a:bodyPr>
          <a:lstStyle/>
          <a:p>
            <a:r>
              <a:rPr lang="en-VN"/>
              <a:t>Adaboosting</a:t>
            </a:r>
          </a:p>
        </p:txBody>
      </p:sp>
      <p:sp>
        <p:nvSpPr>
          <p:cNvPr id="3" name="Subtitle 2">
            <a:extLst>
              <a:ext uri="{FF2B5EF4-FFF2-40B4-BE49-F238E27FC236}">
                <a16:creationId xmlns:a16="http://schemas.microsoft.com/office/drawing/2014/main" id="{BF09B126-3D2B-6843-BF8C-E99EB596FDA5}"/>
              </a:ext>
            </a:extLst>
          </p:cNvPr>
          <p:cNvSpPr>
            <a:spLocks noGrp="1"/>
          </p:cNvSpPr>
          <p:nvPr>
            <p:ph type="subTitle" idx="1"/>
          </p:nvPr>
        </p:nvSpPr>
        <p:spPr>
          <a:xfrm>
            <a:off x="3048000" y="6728504"/>
            <a:ext cx="9144000" cy="1805895"/>
          </a:xfrm>
        </p:spPr>
        <p:txBody>
          <a:bodyPr/>
          <a:lstStyle/>
          <a:p>
            <a:endParaRPr lang="en-VN"/>
          </a:p>
        </p:txBody>
      </p:sp>
      <p:pic>
        <p:nvPicPr>
          <p:cNvPr id="1028" name="Picture 4">
            <a:extLst>
              <a:ext uri="{FF2B5EF4-FFF2-40B4-BE49-F238E27FC236}">
                <a16:creationId xmlns:a16="http://schemas.microsoft.com/office/drawing/2014/main" id="{EFAA9BE5-95D7-E046-8737-4B8EAA118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872" y="261824"/>
            <a:ext cx="8594271" cy="42780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DF4110-216F-5D43-9D5C-D4DC2EECFE79}"/>
              </a:ext>
            </a:extLst>
          </p:cNvPr>
          <p:cNvSpPr txBox="1"/>
          <p:nvPr/>
        </p:nvSpPr>
        <p:spPr>
          <a:xfrm>
            <a:off x="6693408" y="4639013"/>
            <a:ext cx="4218432" cy="369332"/>
          </a:xfrm>
          <a:prstGeom prst="rect">
            <a:avLst/>
          </a:prstGeom>
          <a:noFill/>
        </p:spPr>
        <p:txBody>
          <a:bodyPr wrap="square" rtlCol="0">
            <a:spAutoFit/>
          </a:bodyPr>
          <a:lstStyle/>
          <a:p>
            <a:r>
              <a:rPr lang="en-US"/>
              <a:t>A</a:t>
            </a:r>
            <a:r>
              <a:rPr lang="en-VN"/>
              <a:t> product of Computer Vision Team : LyNa</a:t>
            </a:r>
          </a:p>
        </p:txBody>
      </p:sp>
    </p:spTree>
    <p:extLst>
      <p:ext uri="{BB962C8B-B14F-4D97-AF65-F5344CB8AC3E}">
        <p14:creationId xmlns:p14="http://schemas.microsoft.com/office/powerpoint/2010/main" val="200213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4680-CFA1-FA48-A919-435E89F02401}"/>
              </a:ext>
            </a:extLst>
          </p:cNvPr>
          <p:cNvSpPr>
            <a:spLocks noGrp="1"/>
          </p:cNvSpPr>
          <p:nvPr>
            <p:ph type="title"/>
          </p:nvPr>
        </p:nvSpPr>
        <p:spPr>
          <a:xfrm>
            <a:off x="566738" y="-1063626"/>
            <a:ext cx="10515600" cy="1325563"/>
          </a:xfrm>
        </p:spPr>
        <p:txBody>
          <a:bodyPr/>
          <a:lstStyle/>
          <a:p>
            <a:endParaRPr lang="en-US"/>
          </a:p>
        </p:txBody>
      </p:sp>
      <p:pic>
        <p:nvPicPr>
          <p:cNvPr id="5" name="Content Placeholder 4">
            <a:extLst>
              <a:ext uri="{FF2B5EF4-FFF2-40B4-BE49-F238E27FC236}">
                <a16:creationId xmlns:a16="http://schemas.microsoft.com/office/drawing/2014/main" id="{4DEFFAD9-F98F-1E4C-86B9-B7830578172F}"/>
              </a:ext>
            </a:extLst>
          </p:cNvPr>
          <p:cNvPicPr>
            <a:picLocks noGrp="1" noChangeAspect="1"/>
          </p:cNvPicPr>
          <p:nvPr>
            <p:ph idx="1"/>
          </p:nvPr>
        </p:nvPicPr>
        <p:blipFill>
          <a:blip r:embed="rId2"/>
          <a:stretch>
            <a:fillRect/>
          </a:stretch>
        </p:blipFill>
        <p:spPr>
          <a:xfrm>
            <a:off x="981107" y="998536"/>
            <a:ext cx="3876643" cy="4860925"/>
          </a:xfrm>
        </p:spPr>
      </p:pic>
      <p:pic>
        <p:nvPicPr>
          <p:cNvPr id="7" name="Picture 6">
            <a:extLst>
              <a:ext uri="{FF2B5EF4-FFF2-40B4-BE49-F238E27FC236}">
                <a16:creationId xmlns:a16="http://schemas.microsoft.com/office/drawing/2014/main" id="{02122FF2-9202-9C4C-8C9C-49F8BBEF547E}"/>
              </a:ext>
            </a:extLst>
          </p:cNvPr>
          <p:cNvPicPr>
            <a:picLocks noChangeAspect="1"/>
          </p:cNvPicPr>
          <p:nvPr/>
        </p:nvPicPr>
        <p:blipFill>
          <a:blip r:embed="rId3"/>
          <a:stretch>
            <a:fillRect/>
          </a:stretch>
        </p:blipFill>
        <p:spPr>
          <a:xfrm>
            <a:off x="6501290" y="374252"/>
            <a:ext cx="4523865" cy="6109495"/>
          </a:xfrm>
          <a:prstGeom prst="rect">
            <a:avLst/>
          </a:prstGeom>
        </p:spPr>
      </p:pic>
    </p:spTree>
    <p:extLst>
      <p:ext uri="{BB962C8B-B14F-4D97-AF65-F5344CB8AC3E}">
        <p14:creationId xmlns:p14="http://schemas.microsoft.com/office/powerpoint/2010/main" val="3587663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D2A5-E931-D04F-8AA4-D7D1B79A820E}"/>
              </a:ext>
            </a:extLst>
          </p:cNvPr>
          <p:cNvSpPr>
            <a:spLocks noGrp="1"/>
          </p:cNvSpPr>
          <p:nvPr>
            <p:ph type="title"/>
          </p:nvPr>
        </p:nvSpPr>
        <p:spPr>
          <a:xfrm>
            <a:off x="838200" y="-585787"/>
            <a:ext cx="10515600" cy="200024"/>
          </a:xfrm>
        </p:spPr>
        <p:txBody>
          <a:bodyPr>
            <a:normAutofit fontScale="90000"/>
          </a:bodyPr>
          <a:lstStyle/>
          <a:p>
            <a:endParaRPr lang="en-US"/>
          </a:p>
        </p:txBody>
      </p:sp>
      <p:pic>
        <p:nvPicPr>
          <p:cNvPr id="5" name="Content Placeholder 4">
            <a:extLst>
              <a:ext uri="{FF2B5EF4-FFF2-40B4-BE49-F238E27FC236}">
                <a16:creationId xmlns:a16="http://schemas.microsoft.com/office/drawing/2014/main" id="{D1AAB1FD-1D8A-2044-840E-BCDD62FB7243}"/>
              </a:ext>
            </a:extLst>
          </p:cNvPr>
          <p:cNvPicPr>
            <a:picLocks noGrp="1" noChangeAspect="1"/>
          </p:cNvPicPr>
          <p:nvPr>
            <p:ph idx="1"/>
          </p:nvPr>
        </p:nvPicPr>
        <p:blipFill>
          <a:blip r:embed="rId2"/>
          <a:stretch>
            <a:fillRect/>
          </a:stretch>
        </p:blipFill>
        <p:spPr>
          <a:xfrm>
            <a:off x="609600" y="504031"/>
            <a:ext cx="4371975" cy="5849938"/>
          </a:xfrm>
        </p:spPr>
      </p:pic>
      <p:pic>
        <p:nvPicPr>
          <p:cNvPr id="2050" name="Picture 2" descr="How does the AdaBoost algorithm work?">
            <a:extLst>
              <a:ext uri="{FF2B5EF4-FFF2-40B4-BE49-F238E27FC236}">
                <a16:creationId xmlns:a16="http://schemas.microsoft.com/office/drawing/2014/main" id="{8E482661-763A-B946-A25E-7811974BF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200" y="1027906"/>
            <a:ext cx="5918200"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785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6B65A-5FA0-F14F-AFDD-F59CAA7664EF}"/>
              </a:ext>
            </a:extLst>
          </p:cNvPr>
          <p:cNvSpPr>
            <a:spLocks noGrp="1"/>
          </p:cNvSpPr>
          <p:nvPr>
            <p:ph type="title"/>
          </p:nvPr>
        </p:nvSpPr>
        <p:spPr>
          <a:xfrm>
            <a:off x="838200" y="681037"/>
            <a:ext cx="10515600" cy="1325563"/>
          </a:xfrm>
        </p:spPr>
        <p:txBody>
          <a:bodyPr>
            <a:normAutofit fontScale="90000"/>
          </a:bodyPr>
          <a:lstStyle/>
          <a:p>
            <a:pPr algn="l"/>
            <a:r>
              <a:rPr lang="vi-VN" sz="2000">
                <a:solidFill>
                  <a:srgbClr val="000000"/>
                </a:solidFill>
                <a:latin typeface="-apple-system"/>
              </a:rPr>
              <a:t>E</a:t>
            </a:r>
            <a:r>
              <a:rPr lang="vi-VN" sz="2000" b="0" i="0">
                <a:solidFill>
                  <a:srgbClr val="000000"/>
                </a:solidFill>
                <a:effectLst/>
                <a:latin typeface="-apple-system"/>
              </a:rPr>
              <a:t>nsemble learning là một kỹ thuật trong lĩnh vực học máy, trong đó nhiều mô hình học máy (base models) được kết hợp lại để tạo thành một mô hình mạnh hơn.</a:t>
            </a:r>
            <a:br>
              <a:rPr lang="vi-VN" sz="2000" b="0" i="0">
                <a:solidFill>
                  <a:srgbClr val="000000"/>
                </a:solidFill>
                <a:effectLst/>
                <a:latin typeface="-apple-system"/>
              </a:rPr>
            </a:br>
            <a:r>
              <a:rPr lang="en-US" sz="2000" b="0" i="0" noProof="1">
                <a:solidFill>
                  <a:srgbClr val="000000"/>
                </a:solidFill>
                <a:effectLst/>
                <a:latin typeface="-apple-system"/>
              </a:rPr>
              <a:t>tận dụng sự đa dạng của các mô hình con để cải thiện khả năng dự đoán và khả năng tổng quát hóa của mô hình tổng hợp.</a:t>
            </a:r>
            <a:br>
              <a:rPr lang="en-US" sz="1000" b="0" i="0">
                <a:solidFill>
                  <a:srgbClr val="000000"/>
                </a:solidFill>
                <a:effectLst/>
                <a:latin typeface="-apple-system"/>
              </a:rPr>
            </a:br>
            <a:br>
              <a:rPr lang="en-US" sz="1000"/>
            </a:br>
            <a:endParaRPr lang="en-VN" sz="2000"/>
          </a:p>
        </p:txBody>
      </p:sp>
      <p:sp>
        <p:nvSpPr>
          <p:cNvPr id="3" name="Content Placeholder 2">
            <a:extLst>
              <a:ext uri="{FF2B5EF4-FFF2-40B4-BE49-F238E27FC236}">
                <a16:creationId xmlns:a16="http://schemas.microsoft.com/office/drawing/2014/main" id="{6124F96B-21EC-0F47-A036-105671528509}"/>
              </a:ext>
            </a:extLst>
          </p:cNvPr>
          <p:cNvSpPr>
            <a:spLocks noGrp="1"/>
          </p:cNvSpPr>
          <p:nvPr>
            <p:ph idx="1"/>
          </p:nvPr>
        </p:nvSpPr>
        <p:spPr/>
        <p:txBody>
          <a:bodyPr>
            <a:normAutofit/>
          </a:bodyPr>
          <a:lstStyle/>
          <a:p>
            <a:pPr algn="l"/>
            <a:r>
              <a:rPr lang="vi-VN" sz="2000" b="0" i="0">
                <a:solidFill>
                  <a:srgbClr val="000000"/>
                </a:solidFill>
                <a:effectLst/>
                <a:latin typeface="-apple-system"/>
              </a:rPr>
              <a:t>Các phương pháp ensemble learning phổ biến bao gồm:</a:t>
            </a:r>
          </a:p>
          <a:p>
            <a:pPr algn="l">
              <a:buFont typeface="+mj-lt"/>
              <a:buAutoNum type="arabicPeriod"/>
            </a:pPr>
            <a:r>
              <a:rPr lang="vi-VN" sz="2000" b="0" i="0">
                <a:solidFill>
                  <a:srgbClr val="000000"/>
                </a:solidFill>
                <a:effectLst/>
                <a:latin typeface="-apple-system"/>
              </a:rPr>
              <a:t>Voting: Kết hợp dự đoán của nhiều mô hình để đưa ra dự đoán cuối cùng bằng cách bỏ phiếu.</a:t>
            </a:r>
          </a:p>
          <a:p>
            <a:pPr algn="l">
              <a:buFont typeface="+mj-lt"/>
              <a:buAutoNum type="arabicPeriod"/>
            </a:pPr>
            <a:r>
              <a:rPr lang="vi-VN" sz="2000" b="0" i="0">
                <a:solidFill>
                  <a:srgbClr val="000000"/>
                </a:solidFill>
                <a:effectLst/>
                <a:latin typeface="-apple-system"/>
              </a:rPr>
              <a:t>Bagging: Xây dựng nhiều mô hình độc lập trên các tập dữ liệu con được rút ra từ tập huấn luyện ban đầu và kết hợp dự đoán của chúng.</a:t>
            </a:r>
          </a:p>
          <a:p>
            <a:pPr algn="l">
              <a:buFont typeface="+mj-lt"/>
              <a:buAutoNum type="arabicPeriod"/>
            </a:pPr>
            <a:r>
              <a:rPr lang="vi-VN" sz="2000" b="0" i="0">
                <a:solidFill>
                  <a:srgbClr val="000000"/>
                </a:solidFill>
                <a:effectLst/>
                <a:latin typeface="-apple-system"/>
              </a:rPr>
              <a:t>Boosting: Xây dựng các mô hình tuần tự, mỗi mô hình tập trung vào việc cải thiện những điểm dữ liệu bị sai lệch bởi các mô hình trước đó.</a:t>
            </a:r>
          </a:p>
          <a:p>
            <a:pPr algn="l">
              <a:buFont typeface="+mj-lt"/>
              <a:buAutoNum type="arabicPeriod"/>
            </a:pPr>
            <a:r>
              <a:rPr lang="vi-VN" sz="2000" b="0" i="0">
                <a:solidFill>
                  <a:srgbClr val="000000"/>
                </a:solidFill>
                <a:effectLst/>
                <a:latin typeface="-apple-system"/>
              </a:rPr>
              <a:t>Random Forest: Một hình thức của bagging, sử dụng cây quyết định (decision trees) như các mô hình cơ bản.</a:t>
            </a:r>
          </a:p>
          <a:p>
            <a:r>
              <a:rPr lang="vi-VN" b="0" i="0">
                <a:solidFill>
                  <a:srgbClr val="FF0000"/>
                </a:solidFill>
                <a:effectLst/>
                <a:latin typeface="-apple-system"/>
              </a:rPr>
              <a:t>Ensemble learning có thể cải thiện khả năng dự đoán và khả năng tổng quát hóa của mô hình, giảm thiểu tác động của nhiễu và overfitting, và mang lại hiệu suất tốt hơn cho các bài toán học máy.</a:t>
            </a:r>
            <a:endParaRPr lang="en-VN">
              <a:solidFill>
                <a:srgbClr val="FF0000"/>
              </a:solidFill>
            </a:endParaRPr>
          </a:p>
        </p:txBody>
      </p:sp>
    </p:spTree>
    <p:extLst>
      <p:ext uri="{BB962C8B-B14F-4D97-AF65-F5344CB8AC3E}">
        <p14:creationId xmlns:p14="http://schemas.microsoft.com/office/powerpoint/2010/main" val="3444313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A31D0-15FD-2042-A9F0-13A2A7946650}"/>
              </a:ext>
            </a:extLst>
          </p:cNvPr>
          <p:cNvSpPr>
            <a:spLocks noGrp="1"/>
          </p:cNvSpPr>
          <p:nvPr>
            <p:ph type="title"/>
          </p:nvPr>
        </p:nvSpPr>
        <p:spPr>
          <a:xfrm>
            <a:off x="983422" y="-820737"/>
            <a:ext cx="10515600" cy="234950"/>
          </a:xfrm>
        </p:spPr>
        <p:txBody>
          <a:bodyPr>
            <a:normAutofit fontScale="90000"/>
          </a:bodyPr>
          <a:lstStyle/>
          <a:p>
            <a:endParaRPr lang="en-US"/>
          </a:p>
        </p:txBody>
      </p:sp>
      <p:sp>
        <p:nvSpPr>
          <p:cNvPr id="3" name="Content Placeholder 2">
            <a:extLst>
              <a:ext uri="{FF2B5EF4-FFF2-40B4-BE49-F238E27FC236}">
                <a16:creationId xmlns:a16="http://schemas.microsoft.com/office/drawing/2014/main" id="{1990CF47-D22E-904A-AF7A-0ECA22F70568}"/>
              </a:ext>
            </a:extLst>
          </p:cNvPr>
          <p:cNvSpPr>
            <a:spLocks noGrp="1"/>
          </p:cNvSpPr>
          <p:nvPr>
            <p:ph idx="1"/>
          </p:nvPr>
        </p:nvSpPr>
        <p:spPr/>
        <p:txBody>
          <a:bodyPr/>
          <a:lstStyle/>
          <a:p>
            <a:endParaRPr lang="en-US"/>
          </a:p>
        </p:txBody>
      </p:sp>
      <p:pic>
        <p:nvPicPr>
          <p:cNvPr id="3074" name="Picture 2" descr="Ensemble Machine Learning Approach">
            <a:extLst>
              <a:ext uri="{FF2B5EF4-FFF2-40B4-BE49-F238E27FC236}">
                <a16:creationId xmlns:a16="http://schemas.microsoft.com/office/drawing/2014/main" id="{03FD5A0A-1A77-D347-8868-034CD5FE6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78" y="592931"/>
            <a:ext cx="10806044" cy="567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186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5009-A899-C74A-B79E-283AE40083DA}"/>
              </a:ext>
            </a:extLst>
          </p:cNvPr>
          <p:cNvSpPr>
            <a:spLocks noGrp="1"/>
          </p:cNvSpPr>
          <p:nvPr>
            <p:ph type="title"/>
          </p:nvPr>
        </p:nvSpPr>
        <p:spPr>
          <a:xfrm>
            <a:off x="618744" y="-1597787"/>
            <a:ext cx="10515600" cy="1325563"/>
          </a:xfrm>
        </p:spPr>
        <p:txBody>
          <a:bodyPr/>
          <a:lstStyle/>
          <a:p>
            <a:endParaRPr lang="en-VN"/>
          </a:p>
        </p:txBody>
      </p:sp>
      <p:graphicFrame>
        <p:nvGraphicFramePr>
          <p:cNvPr id="7" name="Table 7">
            <a:extLst>
              <a:ext uri="{FF2B5EF4-FFF2-40B4-BE49-F238E27FC236}">
                <a16:creationId xmlns:a16="http://schemas.microsoft.com/office/drawing/2014/main" id="{FCA7ADF7-A0BC-8C4C-8635-0DABDE968DA7}"/>
              </a:ext>
            </a:extLst>
          </p:cNvPr>
          <p:cNvGraphicFramePr>
            <a:graphicFrameLocks noGrp="1"/>
          </p:cNvGraphicFramePr>
          <p:nvPr>
            <p:ph idx="1"/>
            <p:extLst>
              <p:ext uri="{D42A27DB-BD31-4B8C-83A1-F6EECF244321}">
                <p14:modId xmlns:p14="http://schemas.microsoft.com/office/powerpoint/2010/main" val="1486118792"/>
              </p:ext>
            </p:extLst>
          </p:nvPr>
        </p:nvGraphicFramePr>
        <p:xfrm>
          <a:off x="838200" y="1323340"/>
          <a:ext cx="10515600" cy="42113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362206269"/>
                    </a:ext>
                  </a:extLst>
                </a:gridCol>
                <a:gridCol w="5257800">
                  <a:extLst>
                    <a:ext uri="{9D8B030D-6E8A-4147-A177-3AD203B41FA5}">
                      <a16:colId xmlns:a16="http://schemas.microsoft.com/office/drawing/2014/main" val="156692345"/>
                    </a:ext>
                  </a:extLst>
                </a:gridCol>
              </a:tblGrid>
              <a:tr h="370840">
                <a:tc>
                  <a:txBody>
                    <a:bodyPr/>
                    <a:lstStyle/>
                    <a:p>
                      <a:r>
                        <a:rPr lang="en-VN"/>
                        <a:t>         Random forest</a:t>
                      </a:r>
                    </a:p>
                  </a:txBody>
                  <a:tcPr>
                    <a:solidFill>
                      <a:schemeClr val="tx2">
                        <a:lumMod val="40000"/>
                        <a:lumOff val="60000"/>
                      </a:schemeClr>
                    </a:solidFill>
                  </a:tcPr>
                </a:tc>
                <a:tc>
                  <a:txBody>
                    <a:bodyPr/>
                    <a:lstStyle/>
                    <a:p>
                      <a:r>
                        <a:rPr lang="en-VN"/>
                        <a:t>              Adaboost</a:t>
                      </a:r>
                    </a:p>
                  </a:txBody>
                  <a:tcPr>
                    <a:solidFill>
                      <a:schemeClr val="tx2">
                        <a:lumMod val="40000"/>
                        <a:lumOff val="60000"/>
                      </a:schemeClr>
                    </a:solidFill>
                  </a:tcPr>
                </a:tc>
                <a:extLst>
                  <a:ext uri="{0D108BD9-81ED-4DB2-BD59-A6C34878D82A}">
                    <a16:rowId xmlns:a16="http://schemas.microsoft.com/office/drawing/2014/main" val="3882798228"/>
                  </a:ext>
                </a:extLst>
              </a:tr>
              <a:tr h="370840">
                <a:tc>
                  <a:txBody>
                    <a:bodyPr/>
                    <a:lstStyle/>
                    <a:p>
                      <a:r>
                        <a:rPr lang="vi-VN" sz="1800" b="0" i="0" kern="1200" noProof="1">
                          <a:solidFill>
                            <a:schemeClr val="dk1"/>
                          </a:solidFill>
                          <a:effectLst/>
                          <a:latin typeface="+mn-lt"/>
                          <a:ea typeface="+mn-ea"/>
                          <a:cs typeface="+mn-cs"/>
                        </a:rPr>
                        <a:t>là một thuật toán dựa trên việc xây dựng một tập hợp các cây quyết định độc lập . Sử dụng phương pháp voting cho ra kết quả tốt nhất </a:t>
                      </a:r>
                      <a:endParaRPr lang="en-VN" noProof="1"/>
                    </a:p>
                  </a:txBody>
                  <a:tcPr>
                    <a:solidFill>
                      <a:schemeClr val="tx2">
                        <a:lumMod val="40000"/>
                        <a:lumOff val="60000"/>
                      </a:schemeClr>
                    </a:solidFill>
                  </a:tcPr>
                </a:tc>
                <a:tc>
                  <a:txBody>
                    <a:bodyPr/>
                    <a:lstStyle/>
                    <a:p>
                      <a:r>
                        <a:rPr lang="en-US" sz="1800" b="0" i="0" kern="1200" noProof="1">
                          <a:solidFill>
                            <a:schemeClr val="dk1"/>
                          </a:solidFill>
                          <a:effectLst/>
                          <a:latin typeface="+mn-lt"/>
                          <a:ea typeface="+mn-ea"/>
                          <a:cs typeface="+mn-cs"/>
                        </a:rPr>
                        <a:t>là một thuật toán học tập tập trung vào việc xây dựng một mô hình dự đoán mạnh từ việc kết hợp nhiều mô hình yếu. Tạo ra một chuỗi các mô hình học máy yếu và tinh chỉnh trọng số của chúng dựa trên hiệu suất của từng mô hình trên tập dữ liệu huấn luyện .</a:t>
                      </a:r>
                      <a:endParaRPr lang="en-US" noProof="1"/>
                    </a:p>
                  </a:txBody>
                  <a:tcPr>
                    <a:solidFill>
                      <a:schemeClr val="tx2">
                        <a:lumMod val="40000"/>
                        <a:lumOff val="60000"/>
                      </a:schemeClr>
                    </a:solidFill>
                  </a:tcPr>
                </a:tc>
                <a:extLst>
                  <a:ext uri="{0D108BD9-81ED-4DB2-BD59-A6C34878D82A}">
                    <a16:rowId xmlns:a16="http://schemas.microsoft.com/office/drawing/2014/main" val="27045775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800" b="0" i="0" kern="1200" noProof="1">
                          <a:solidFill>
                            <a:schemeClr val="dk1"/>
                          </a:solidFill>
                          <a:effectLst/>
                          <a:latin typeface="+mn-lt"/>
                          <a:ea typeface="+mn-ea"/>
                          <a:cs typeface="+mn-cs"/>
                        </a:rPr>
                        <a:t>có hiệu suất tốt trên nhiều loại dữ liệu và có khả năng xử lý các tập dữ liệu lớn. Nó cũng có khả năng xác định tầm quan trọng của các đặc trưng trong bài toán.</a:t>
                      </a:r>
                    </a:p>
                    <a:p>
                      <a:endParaRPr lang="en-VN" noProof="1"/>
                    </a:p>
                  </a:txBody>
                  <a:tcPr>
                    <a:solidFill>
                      <a:schemeClr val="tx2">
                        <a:lumMod val="40000"/>
                        <a:lumOff val="60000"/>
                      </a:schemeClr>
                    </a:solidFill>
                  </a:tcPr>
                </a:tc>
                <a:tc>
                  <a:txBody>
                    <a:bodyPr/>
                    <a:lstStyle/>
                    <a:p>
                      <a:r>
                        <a:rPr lang="en-US" sz="1800" b="0" i="0" kern="1200" noProof="1">
                          <a:solidFill>
                            <a:schemeClr val="dk1"/>
                          </a:solidFill>
                          <a:effectLst/>
                          <a:latin typeface="+mn-lt"/>
                          <a:ea typeface="+mn-ea"/>
                          <a:cs typeface="+mn-cs"/>
                        </a:rPr>
                        <a:t>AdBoost thích hợp cho các vấn đề phân loại nhị phân và đa lớp. Nó có khả năng xử lý các tập dữ liệu lớn và không cần nhiều tham số để điều chỉnh.</a:t>
                      </a:r>
                    </a:p>
                    <a:p>
                      <a:br>
                        <a:rPr lang="en-US" noProof="1"/>
                      </a:br>
                      <a:endParaRPr lang="en-VN" noProof="1"/>
                    </a:p>
                  </a:txBody>
                  <a:tcPr>
                    <a:solidFill>
                      <a:schemeClr val="tx2">
                        <a:lumMod val="40000"/>
                        <a:lumOff val="60000"/>
                      </a:schemeClr>
                    </a:solidFill>
                  </a:tcPr>
                </a:tc>
                <a:extLst>
                  <a:ext uri="{0D108BD9-81ED-4DB2-BD59-A6C34878D82A}">
                    <a16:rowId xmlns:a16="http://schemas.microsoft.com/office/drawing/2014/main" val="1089767787"/>
                  </a:ext>
                </a:extLst>
              </a:tr>
              <a:tr h="370840">
                <a:tc>
                  <a:txBody>
                    <a:bodyPr/>
                    <a:lstStyle/>
                    <a:p>
                      <a:r>
                        <a:rPr lang="vi-VN" sz="1800" b="0" i="0" kern="1200" noProof="1">
                          <a:solidFill>
                            <a:schemeClr val="dk1"/>
                          </a:solidFill>
                          <a:effectLst/>
                          <a:latin typeface="+mn-lt"/>
                          <a:ea typeface="+mn-ea"/>
                          <a:cs typeface="+mn-cs"/>
                        </a:rPr>
                        <a:t>tốn nhiều thời gian đào tạo với số lượng cây lớn</a:t>
                      </a:r>
                      <a:endParaRPr lang="en-VN" noProof="1"/>
                    </a:p>
                  </a:txBody>
                  <a:tcPr>
                    <a:solidFill>
                      <a:schemeClr val="tx2">
                        <a:lumMod val="40000"/>
                        <a:lumOff val="60000"/>
                      </a:schemeClr>
                    </a:solidFill>
                  </a:tcPr>
                </a:tc>
                <a:tc>
                  <a:txBody>
                    <a:bodyPr/>
                    <a:lstStyle/>
                    <a:p>
                      <a:r>
                        <a:rPr lang="en-US" sz="1800" b="0" i="0" kern="1200" noProof="1">
                          <a:solidFill>
                            <a:schemeClr val="dk1"/>
                          </a:solidFill>
                          <a:effectLst/>
                          <a:latin typeface="+mn-lt"/>
                          <a:ea typeface="+mn-ea"/>
                          <a:cs typeface="+mn-cs"/>
                        </a:rPr>
                        <a:t>nhạy cảm với nhiễu và dữ liệu outlier, vì việc tinh chỉnh trọng số có thể dẫn đến sự tập trung mạnh vào các điểm dữ liệu khó khăn.</a:t>
                      </a:r>
                      <a:endParaRPr lang="en-VN" noProof="1"/>
                    </a:p>
                  </a:txBody>
                  <a:tcPr>
                    <a:solidFill>
                      <a:schemeClr val="tx2">
                        <a:lumMod val="40000"/>
                        <a:lumOff val="60000"/>
                      </a:schemeClr>
                    </a:solidFill>
                  </a:tcPr>
                </a:tc>
                <a:extLst>
                  <a:ext uri="{0D108BD9-81ED-4DB2-BD59-A6C34878D82A}">
                    <a16:rowId xmlns:a16="http://schemas.microsoft.com/office/drawing/2014/main" val="3384630683"/>
                  </a:ext>
                </a:extLst>
              </a:tr>
            </a:tbl>
          </a:graphicData>
        </a:graphic>
      </p:graphicFrame>
    </p:spTree>
    <p:extLst>
      <p:ext uri="{BB962C8B-B14F-4D97-AF65-F5344CB8AC3E}">
        <p14:creationId xmlns:p14="http://schemas.microsoft.com/office/powerpoint/2010/main" val="1239615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347E82-2239-E64F-8D1C-AE13ACDD67A7}"/>
              </a:ext>
            </a:extLst>
          </p:cNvPr>
          <p:cNvSpPr txBox="1"/>
          <p:nvPr/>
        </p:nvSpPr>
        <p:spPr>
          <a:xfrm>
            <a:off x="621792" y="707136"/>
            <a:ext cx="10302240" cy="3693319"/>
          </a:xfrm>
          <a:prstGeom prst="rect">
            <a:avLst/>
          </a:prstGeom>
          <a:noFill/>
        </p:spPr>
        <p:txBody>
          <a:bodyPr wrap="square" rtlCol="0">
            <a:spAutoFit/>
          </a:bodyPr>
          <a:lstStyle/>
          <a:p>
            <a:r>
              <a:rPr lang="vi-VN" b="0" i="0">
                <a:effectLst/>
                <a:latin typeface="-apple-system"/>
              </a:rPr>
              <a:t>AdaBoost được sử dụng với các decision trees ngắn.</a:t>
            </a:r>
          </a:p>
          <a:p>
            <a:r>
              <a:rPr lang="vi-VN" b="0" i="0">
                <a:effectLst/>
                <a:latin typeface="-apple-system"/>
              </a:rPr>
              <a:t> Sau khi cây đầu tiên được tạo ra, hiệu suất của cây trên mỗi trường hợp huấn luyện được sử dụng để đo độ chú ý của cây kế tiếp được tạo nên chú ý đến từng trường hợp đào tạo.</a:t>
            </a:r>
          </a:p>
          <a:p>
            <a:r>
              <a:rPr lang="vi-VN" b="0" i="0">
                <a:effectLst/>
                <a:latin typeface="-apple-system"/>
              </a:rPr>
              <a:t> Dữ liệu đào tạo khó dự đoán sẽ có trọng lượng hơn, trong khi những trường hợp dễ dự đoán có ít trọng lượng hơn. </a:t>
            </a:r>
          </a:p>
          <a:p>
            <a:r>
              <a:rPr lang="vi-VN" b="0" i="0">
                <a:effectLst/>
                <a:latin typeface="-apple-system"/>
              </a:rPr>
              <a:t>Các mô hình được tạo theo thứ tự tuần tự, mỗi lần cập nhật các trọng số trên các trường hợp đào tạo ảnh hưởng đến việc học được thực hiện bởi cây kế tiếp trong chuỗi.</a:t>
            </a:r>
          </a:p>
          <a:p>
            <a:r>
              <a:rPr lang="vi-VN" b="0" i="0">
                <a:effectLst/>
                <a:latin typeface="-apple-system"/>
              </a:rPr>
              <a:t> Sau khi tất cả các cây được xây dựng, dự đoán được thực hiện cho dữ liệu mới, và hiệu suất của mỗi cây được đo lường bằng cách nó đã được về dữ liệu đào tạo.</a:t>
            </a:r>
          </a:p>
          <a:p>
            <a:pPr algn="l"/>
            <a:r>
              <a:rPr lang="vi-VN" b="0" i="0">
                <a:effectLst/>
                <a:latin typeface="-apple-system"/>
              </a:rPr>
              <a:t>nhiều sự chú ý được đưa ra để sửa sai lầm theo thuật toán, điều quan trọng phải có dữ liệu sạch với các giá trị biên.</a:t>
            </a:r>
          </a:p>
          <a:p>
            <a:br>
              <a:rPr lang="vi-VN"/>
            </a:br>
            <a:endParaRPr lang="en-VN"/>
          </a:p>
        </p:txBody>
      </p:sp>
      <p:pic>
        <p:nvPicPr>
          <p:cNvPr id="1026" name="Picture 2" descr="Stump">
            <a:extLst>
              <a:ext uri="{FF2B5EF4-FFF2-40B4-BE49-F238E27FC236}">
                <a16:creationId xmlns:a16="http://schemas.microsoft.com/office/drawing/2014/main" id="{8E951A82-1B72-C442-9E8D-301A91AAC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12" y="3966592"/>
            <a:ext cx="4413504" cy="2604896"/>
          </a:xfrm>
          <a:prstGeom prst="rect">
            <a:avLst/>
          </a:prstGeom>
          <a:solidFill>
            <a:schemeClr val="accent2"/>
          </a:solidFill>
        </p:spPr>
      </p:pic>
    </p:spTree>
    <p:extLst>
      <p:ext uri="{BB962C8B-B14F-4D97-AF65-F5344CB8AC3E}">
        <p14:creationId xmlns:p14="http://schemas.microsoft.com/office/powerpoint/2010/main" val="3253640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E706-FD80-2F46-BB26-5C051E0A6637}"/>
              </a:ext>
            </a:extLst>
          </p:cNvPr>
          <p:cNvSpPr>
            <a:spLocks noGrp="1"/>
          </p:cNvSpPr>
          <p:nvPr>
            <p:ph type="title"/>
          </p:nvPr>
        </p:nvSpPr>
        <p:spPr>
          <a:xfrm>
            <a:off x="838200" y="365125"/>
            <a:ext cx="6745224" cy="537083"/>
          </a:xfrm>
        </p:spPr>
        <p:txBody>
          <a:bodyPr>
            <a:normAutofit fontScale="90000"/>
          </a:bodyPr>
          <a:lstStyle/>
          <a:p>
            <a:r>
              <a:rPr lang="en-US" noProof="1"/>
              <a:t>Các bước Thuật toán adaboost</a:t>
            </a:r>
          </a:p>
        </p:txBody>
      </p:sp>
      <p:pic>
        <p:nvPicPr>
          <p:cNvPr id="5" name="Content Placeholder 4">
            <a:extLst>
              <a:ext uri="{FF2B5EF4-FFF2-40B4-BE49-F238E27FC236}">
                <a16:creationId xmlns:a16="http://schemas.microsoft.com/office/drawing/2014/main" id="{1A4FCE39-1B04-5649-99A5-67E6D4E9BA27}"/>
              </a:ext>
            </a:extLst>
          </p:cNvPr>
          <p:cNvPicPr>
            <a:picLocks noGrp="1" noChangeAspect="1"/>
          </p:cNvPicPr>
          <p:nvPr>
            <p:ph idx="1"/>
          </p:nvPr>
        </p:nvPicPr>
        <p:blipFill>
          <a:blip r:embed="rId2"/>
          <a:stretch>
            <a:fillRect/>
          </a:stretch>
        </p:blipFill>
        <p:spPr>
          <a:xfrm>
            <a:off x="838200" y="1042988"/>
            <a:ext cx="5828878" cy="5120953"/>
          </a:xfrm>
        </p:spPr>
      </p:pic>
      <p:pic>
        <p:nvPicPr>
          <p:cNvPr id="7" name="Picture 6">
            <a:extLst>
              <a:ext uri="{FF2B5EF4-FFF2-40B4-BE49-F238E27FC236}">
                <a16:creationId xmlns:a16="http://schemas.microsoft.com/office/drawing/2014/main" id="{00CAA804-9E9F-6D47-A88D-FD4A485CECD4}"/>
              </a:ext>
            </a:extLst>
          </p:cNvPr>
          <p:cNvPicPr>
            <a:picLocks noChangeAspect="1"/>
          </p:cNvPicPr>
          <p:nvPr/>
        </p:nvPicPr>
        <p:blipFill>
          <a:blip r:embed="rId3"/>
          <a:stretch>
            <a:fillRect/>
          </a:stretch>
        </p:blipFill>
        <p:spPr>
          <a:xfrm>
            <a:off x="5227510" y="3729093"/>
            <a:ext cx="6523482" cy="1422448"/>
          </a:xfrm>
          <a:prstGeom prst="rect">
            <a:avLst/>
          </a:prstGeom>
        </p:spPr>
      </p:pic>
    </p:spTree>
    <p:extLst>
      <p:ext uri="{BB962C8B-B14F-4D97-AF65-F5344CB8AC3E}">
        <p14:creationId xmlns:p14="http://schemas.microsoft.com/office/powerpoint/2010/main" val="6854056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D5866-B3F7-7148-82E5-431B6D14DB55}"/>
              </a:ext>
            </a:extLst>
          </p:cNvPr>
          <p:cNvSpPr>
            <a:spLocks noGrp="1"/>
          </p:cNvSpPr>
          <p:nvPr>
            <p:ph type="title"/>
          </p:nvPr>
        </p:nvSpPr>
        <p:spPr>
          <a:xfrm>
            <a:off x="1095756" y="535813"/>
            <a:ext cx="10000488" cy="683387"/>
          </a:xfrm>
        </p:spPr>
        <p:txBody>
          <a:bodyPr>
            <a:normAutofit/>
          </a:bodyPr>
          <a:lstStyle/>
          <a:p>
            <a:r>
              <a:rPr lang="en-US" sz="3200" b="1" noProof="1"/>
              <a:t>Nhận xét sự phụ  thuộc alpha vào error rate</a:t>
            </a:r>
          </a:p>
        </p:txBody>
      </p:sp>
      <p:pic>
        <p:nvPicPr>
          <p:cNvPr id="5" name="Content Placeholder 4">
            <a:extLst>
              <a:ext uri="{FF2B5EF4-FFF2-40B4-BE49-F238E27FC236}">
                <a16:creationId xmlns:a16="http://schemas.microsoft.com/office/drawing/2014/main" id="{D5434451-419F-D948-B6CF-760DC98BE1AF}"/>
              </a:ext>
            </a:extLst>
          </p:cNvPr>
          <p:cNvPicPr>
            <a:picLocks noGrp="1" noChangeAspect="1"/>
          </p:cNvPicPr>
          <p:nvPr>
            <p:ph idx="1"/>
          </p:nvPr>
        </p:nvPicPr>
        <p:blipFill>
          <a:blip r:embed="rId2"/>
          <a:stretch>
            <a:fillRect/>
          </a:stretch>
        </p:blipFill>
        <p:spPr>
          <a:xfrm>
            <a:off x="582168" y="1836992"/>
            <a:ext cx="4305300" cy="3746500"/>
          </a:xfrm>
        </p:spPr>
      </p:pic>
      <p:sp>
        <p:nvSpPr>
          <p:cNvPr id="7" name="TextBox 6">
            <a:extLst>
              <a:ext uri="{FF2B5EF4-FFF2-40B4-BE49-F238E27FC236}">
                <a16:creationId xmlns:a16="http://schemas.microsoft.com/office/drawing/2014/main" id="{FD901593-CDA9-DA4D-B17C-015CEB1EBD70}"/>
              </a:ext>
            </a:extLst>
          </p:cNvPr>
          <p:cNvSpPr txBox="1"/>
          <p:nvPr/>
        </p:nvSpPr>
        <p:spPr>
          <a:xfrm>
            <a:off x="5279136" y="1566982"/>
            <a:ext cx="5817108" cy="923330"/>
          </a:xfrm>
          <a:prstGeom prst="rect">
            <a:avLst/>
          </a:prstGeom>
          <a:noFill/>
        </p:spPr>
        <p:txBody>
          <a:bodyPr wrap="square" rtlCol="0">
            <a:spAutoFit/>
          </a:bodyPr>
          <a:lstStyle/>
          <a:p>
            <a:r>
              <a:rPr lang="en-US" noProof="1"/>
              <a:t> error rate = 0.5 mô hình dự báo ngẫu nhiên có alpha=0 </a:t>
            </a:r>
          </a:p>
          <a:p>
            <a:r>
              <a:rPr lang="en-US" noProof="1"/>
              <a:t>khi đó mô hình  k đóng góp gì vào hàm dự báo cuối cùng</a:t>
            </a:r>
          </a:p>
          <a:p>
            <a:r>
              <a:rPr lang="en-US" noProof="1"/>
              <a:t> </a:t>
            </a:r>
            <a:r>
              <a:rPr lang="en-US" noProof="1">
                <a:sym typeface="Wingdings" pitchFamily="2" charset="2"/>
              </a:rPr>
              <a:t> điều này là hợp lý </a:t>
            </a:r>
            <a:r>
              <a:rPr lang="en-US" noProof="1"/>
              <a:t> </a:t>
            </a:r>
          </a:p>
        </p:txBody>
      </p:sp>
      <p:sp>
        <p:nvSpPr>
          <p:cNvPr id="8" name="TextBox 7">
            <a:extLst>
              <a:ext uri="{FF2B5EF4-FFF2-40B4-BE49-F238E27FC236}">
                <a16:creationId xmlns:a16="http://schemas.microsoft.com/office/drawing/2014/main" id="{898AAE57-BF8D-E141-B044-75F647D69889}"/>
              </a:ext>
            </a:extLst>
          </p:cNvPr>
          <p:cNvSpPr txBox="1"/>
          <p:nvPr/>
        </p:nvSpPr>
        <p:spPr>
          <a:xfrm>
            <a:off x="5340096" y="2838094"/>
            <a:ext cx="5817108" cy="646331"/>
          </a:xfrm>
          <a:prstGeom prst="rect">
            <a:avLst/>
          </a:prstGeom>
          <a:noFill/>
        </p:spPr>
        <p:txBody>
          <a:bodyPr wrap="square" rtlCol="0">
            <a:spAutoFit/>
          </a:bodyPr>
          <a:lstStyle/>
          <a:p>
            <a:r>
              <a:rPr lang="en-US" noProof="1"/>
              <a:t> error rate càng lớn mô hình yếu, alpha càng nhỏ thậm chí có giá trị âm , mô hình này ít quan trọng   </a:t>
            </a:r>
            <a:endParaRPr lang="en-US"/>
          </a:p>
        </p:txBody>
      </p:sp>
      <p:sp>
        <p:nvSpPr>
          <p:cNvPr id="9" name="TextBox 8">
            <a:extLst>
              <a:ext uri="{FF2B5EF4-FFF2-40B4-BE49-F238E27FC236}">
                <a16:creationId xmlns:a16="http://schemas.microsoft.com/office/drawing/2014/main" id="{BDACDB11-3C0C-7849-9A42-9CCE77A836EE}"/>
              </a:ext>
            </a:extLst>
          </p:cNvPr>
          <p:cNvSpPr txBox="1"/>
          <p:nvPr/>
        </p:nvSpPr>
        <p:spPr>
          <a:xfrm>
            <a:off x="5340096" y="3925824"/>
            <a:ext cx="5376672" cy="646331"/>
          </a:xfrm>
          <a:prstGeom prst="rect">
            <a:avLst/>
          </a:prstGeom>
          <a:noFill/>
        </p:spPr>
        <p:txBody>
          <a:bodyPr wrap="square" rtlCol="0">
            <a:spAutoFit/>
          </a:bodyPr>
          <a:lstStyle/>
          <a:p>
            <a:r>
              <a:rPr lang="en-US" noProof="1"/>
              <a:t>error rate càng nhỏ mô hình mạnh , alpha càng lớn mô hình này đóng góp nhiều vào dự báo cuối cùng </a:t>
            </a:r>
            <a:endParaRPr lang="en-US"/>
          </a:p>
        </p:txBody>
      </p:sp>
      <p:pic>
        <p:nvPicPr>
          <p:cNvPr id="11" name="Picture 10">
            <a:extLst>
              <a:ext uri="{FF2B5EF4-FFF2-40B4-BE49-F238E27FC236}">
                <a16:creationId xmlns:a16="http://schemas.microsoft.com/office/drawing/2014/main" id="{E5942DDE-86A6-D346-8E99-A50DC0918569}"/>
              </a:ext>
            </a:extLst>
          </p:cNvPr>
          <p:cNvPicPr>
            <a:picLocks noChangeAspect="1"/>
          </p:cNvPicPr>
          <p:nvPr/>
        </p:nvPicPr>
        <p:blipFill>
          <a:blip r:embed="rId3"/>
          <a:stretch>
            <a:fillRect/>
          </a:stretch>
        </p:blipFill>
        <p:spPr>
          <a:xfrm>
            <a:off x="8869363" y="582650"/>
            <a:ext cx="1625600" cy="571500"/>
          </a:xfrm>
          <a:prstGeom prst="rect">
            <a:avLst/>
          </a:prstGeom>
        </p:spPr>
      </p:pic>
    </p:spTree>
    <p:extLst>
      <p:ext uri="{BB962C8B-B14F-4D97-AF65-F5344CB8AC3E}">
        <p14:creationId xmlns:p14="http://schemas.microsoft.com/office/powerpoint/2010/main" val="2579877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085B-93B2-EF41-9401-D28753F9A0B3}"/>
              </a:ext>
            </a:extLst>
          </p:cNvPr>
          <p:cNvSpPr>
            <a:spLocks noGrp="1"/>
          </p:cNvSpPr>
          <p:nvPr>
            <p:ph type="title"/>
          </p:nvPr>
        </p:nvSpPr>
        <p:spPr>
          <a:xfrm>
            <a:off x="738187" y="424656"/>
            <a:ext cx="7134226" cy="1004096"/>
          </a:xfrm>
        </p:spPr>
        <p:txBody>
          <a:bodyPr>
            <a:normAutofit/>
          </a:bodyPr>
          <a:lstStyle/>
          <a:p>
            <a:r>
              <a:rPr lang="en-US" sz="3600" noProof="1"/>
              <a:t>Ví dụ bài toán phân loại nhị phân </a:t>
            </a:r>
          </a:p>
        </p:txBody>
      </p:sp>
      <p:pic>
        <p:nvPicPr>
          <p:cNvPr id="5" name="Content Placeholder 4">
            <a:extLst>
              <a:ext uri="{FF2B5EF4-FFF2-40B4-BE49-F238E27FC236}">
                <a16:creationId xmlns:a16="http://schemas.microsoft.com/office/drawing/2014/main" id="{FD37C1A7-63E0-EC42-BA8A-DB634BFE60B5}"/>
              </a:ext>
            </a:extLst>
          </p:cNvPr>
          <p:cNvPicPr>
            <a:picLocks noGrp="1" noChangeAspect="1"/>
          </p:cNvPicPr>
          <p:nvPr>
            <p:ph idx="1"/>
          </p:nvPr>
        </p:nvPicPr>
        <p:blipFill>
          <a:blip r:embed="rId2"/>
          <a:stretch>
            <a:fillRect/>
          </a:stretch>
        </p:blipFill>
        <p:spPr>
          <a:xfrm>
            <a:off x="738187" y="1833563"/>
            <a:ext cx="3939843" cy="4351338"/>
          </a:xfrm>
        </p:spPr>
      </p:pic>
      <p:pic>
        <p:nvPicPr>
          <p:cNvPr id="7" name="Picture 6">
            <a:extLst>
              <a:ext uri="{FF2B5EF4-FFF2-40B4-BE49-F238E27FC236}">
                <a16:creationId xmlns:a16="http://schemas.microsoft.com/office/drawing/2014/main" id="{6FE4B039-5FE8-D04F-884A-3D50EF9290F3}"/>
              </a:ext>
            </a:extLst>
          </p:cNvPr>
          <p:cNvPicPr>
            <a:picLocks noChangeAspect="1"/>
          </p:cNvPicPr>
          <p:nvPr/>
        </p:nvPicPr>
        <p:blipFill>
          <a:blip r:embed="rId3"/>
          <a:stretch>
            <a:fillRect/>
          </a:stretch>
        </p:blipFill>
        <p:spPr>
          <a:xfrm>
            <a:off x="5329237" y="1428752"/>
            <a:ext cx="5676900" cy="3352800"/>
          </a:xfrm>
          <a:prstGeom prst="rect">
            <a:avLst/>
          </a:prstGeom>
          <a:solidFill>
            <a:schemeClr val="bg1">
              <a:lumMod val="85000"/>
            </a:schemeClr>
          </a:solidFill>
        </p:spPr>
      </p:pic>
    </p:spTree>
    <p:extLst>
      <p:ext uri="{BB962C8B-B14F-4D97-AF65-F5344CB8AC3E}">
        <p14:creationId xmlns:p14="http://schemas.microsoft.com/office/powerpoint/2010/main" val="2137295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1330-646D-4440-A22B-CB5542911C64}"/>
              </a:ext>
            </a:extLst>
          </p:cNvPr>
          <p:cNvSpPr>
            <a:spLocks noGrp="1"/>
          </p:cNvSpPr>
          <p:nvPr>
            <p:ph type="title"/>
          </p:nvPr>
        </p:nvSpPr>
        <p:spPr>
          <a:xfrm>
            <a:off x="2681288" y="7994650"/>
            <a:ext cx="10515600" cy="1325563"/>
          </a:xfrm>
        </p:spPr>
        <p:txBody>
          <a:bodyPr/>
          <a:lstStyle/>
          <a:p>
            <a:endParaRPr lang="en-US"/>
          </a:p>
        </p:txBody>
      </p:sp>
      <p:pic>
        <p:nvPicPr>
          <p:cNvPr id="5" name="Content Placeholder 4">
            <a:extLst>
              <a:ext uri="{FF2B5EF4-FFF2-40B4-BE49-F238E27FC236}">
                <a16:creationId xmlns:a16="http://schemas.microsoft.com/office/drawing/2014/main" id="{E831469D-4046-EF46-A0AA-9BA81958D763}"/>
              </a:ext>
            </a:extLst>
          </p:cNvPr>
          <p:cNvPicPr>
            <a:picLocks noGrp="1" noChangeAspect="1"/>
          </p:cNvPicPr>
          <p:nvPr>
            <p:ph idx="1"/>
          </p:nvPr>
        </p:nvPicPr>
        <p:blipFill>
          <a:blip r:embed="rId2"/>
          <a:stretch>
            <a:fillRect/>
          </a:stretch>
        </p:blipFill>
        <p:spPr>
          <a:xfrm>
            <a:off x="813325" y="379412"/>
            <a:ext cx="4478876" cy="4351338"/>
          </a:xfrm>
        </p:spPr>
      </p:pic>
      <p:pic>
        <p:nvPicPr>
          <p:cNvPr id="7" name="Picture 6">
            <a:extLst>
              <a:ext uri="{FF2B5EF4-FFF2-40B4-BE49-F238E27FC236}">
                <a16:creationId xmlns:a16="http://schemas.microsoft.com/office/drawing/2014/main" id="{CBD7AFDA-BB79-5E4D-B299-CF6A37910165}"/>
              </a:ext>
            </a:extLst>
          </p:cNvPr>
          <p:cNvPicPr>
            <a:picLocks noChangeAspect="1"/>
          </p:cNvPicPr>
          <p:nvPr/>
        </p:nvPicPr>
        <p:blipFill>
          <a:blip r:embed="rId3"/>
          <a:stretch>
            <a:fillRect/>
          </a:stretch>
        </p:blipFill>
        <p:spPr>
          <a:xfrm>
            <a:off x="5951537" y="193675"/>
            <a:ext cx="5918200" cy="6299200"/>
          </a:xfrm>
          <a:prstGeom prst="rect">
            <a:avLst/>
          </a:prstGeom>
        </p:spPr>
      </p:pic>
    </p:spTree>
    <p:extLst>
      <p:ext uri="{BB962C8B-B14F-4D97-AF65-F5344CB8AC3E}">
        <p14:creationId xmlns:p14="http://schemas.microsoft.com/office/powerpoint/2010/main" val="5199907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752</Words>
  <Application>Microsoft Office PowerPoint</Application>
  <PresentationFormat>Widescreen</PresentationFormat>
  <Paragraphs>34</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Calibri Light</vt:lpstr>
      <vt:lpstr>Wingdings</vt:lpstr>
      <vt:lpstr>Office Theme</vt:lpstr>
      <vt:lpstr>Adaboosting</vt:lpstr>
      <vt:lpstr>Ensemble learning là một kỹ thuật trong lĩnh vực học máy, trong đó nhiều mô hình học máy (base models) được kết hợp lại để tạo thành một mô hình mạnh hơn. tận dụng sự đa dạng của các mô hình con để cải thiện khả năng dự đoán và khả năng tổng quát hóa của mô hình tổng hợp.  </vt:lpstr>
      <vt:lpstr>PowerPoint Presentation</vt:lpstr>
      <vt:lpstr>PowerPoint Presentation</vt:lpstr>
      <vt:lpstr>PowerPoint Presentation</vt:lpstr>
      <vt:lpstr>Các bước Thuật toán adaboost</vt:lpstr>
      <vt:lpstr>Nhận xét sự phụ  thuộc alpha vào error rate</vt:lpstr>
      <vt:lpstr>Ví dụ bài toán phân loại nhị phân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Adaboosting</dc:title>
  <dc:creator>Tran Thi Van Anh 20225786</dc:creator>
  <cp:lastModifiedBy>Nguyen Tat Cuong 20227090</cp:lastModifiedBy>
  <cp:revision>3</cp:revision>
  <dcterms:created xsi:type="dcterms:W3CDTF">2023-10-15T11:14:58Z</dcterms:created>
  <dcterms:modified xsi:type="dcterms:W3CDTF">2024-07-04T09:19:47Z</dcterms:modified>
</cp:coreProperties>
</file>